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5"/>
  </p:handoutMasterIdLst>
  <p:sldIdLst>
    <p:sldId id="256" r:id="rId2"/>
    <p:sldId id="257" r:id="rId3"/>
    <p:sldId id="258" r:id="rId4"/>
    <p:sldId id="260" r:id="rId5"/>
    <p:sldId id="264" r:id="rId6"/>
    <p:sldId id="263" r:id="rId7"/>
    <p:sldId id="261" r:id="rId8"/>
    <p:sldId id="265" r:id="rId9"/>
    <p:sldId id="266" r:id="rId10"/>
    <p:sldId id="267" r:id="rId11"/>
    <p:sldId id="268" r:id="rId12"/>
    <p:sldId id="269" r:id="rId13"/>
    <p:sldId id="262" r:id="rId14"/>
  </p:sldIdLst>
  <p:sldSz cx="9144000" cy="6858000" type="screen4x3"/>
  <p:notesSz cx="6858000" cy="9313863"/>
  <p:defaultTextStyle>
    <a:defPPr>
      <a:defRPr lang="es-H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HN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F1C24-6463-4631-ADB5-5F9742421C12}" type="datetimeFigureOut">
              <a:rPr lang="es-HN" smtClean="0"/>
              <a:t>11/02/2011</a:t>
            </a:fld>
            <a:endParaRPr lang="es-HN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HN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5F2AC-EDA7-4516-BBF9-EAFFDF0C65AE}" type="slidenum">
              <a:rPr lang="es-HN" smtClean="0"/>
              <a:t>‹Nº›</a:t>
            </a:fld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D9645-14B0-4895-BBD9-0911F1BD0120}" type="datetimeFigureOut">
              <a:rPr lang="es-HN" smtClean="0"/>
              <a:pPr/>
              <a:t>11/02/2011</a:t>
            </a:fld>
            <a:endParaRPr lang="es-HN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768D4-E9E2-45BA-A798-93EBDE2CFFA7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D9645-14B0-4895-BBD9-0911F1BD0120}" type="datetimeFigureOut">
              <a:rPr lang="es-HN" smtClean="0"/>
              <a:pPr/>
              <a:t>11/02/2011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768D4-E9E2-45BA-A798-93EBDE2CFFA7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D9645-14B0-4895-BBD9-0911F1BD0120}" type="datetimeFigureOut">
              <a:rPr lang="es-HN" smtClean="0"/>
              <a:pPr/>
              <a:t>11/02/2011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768D4-E9E2-45BA-A798-93EBDE2CFFA7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D9645-14B0-4895-BBD9-0911F1BD0120}" type="datetimeFigureOut">
              <a:rPr lang="es-HN" smtClean="0"/>
              <a:pPr/>
              <a:t>11/02/2011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768D4-E9E2-45BA-A798-93EBDE2CFFA7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D9645-14B0-4895-BBD9-0911F1BD0120}" type="datetimeFigureOut">
              <a:rPr lang="es-HN" smtClean="0"/>
              <a:pPr/>
              <a:t>11/02/2011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768D4-E9E2-45BA-A798-93EBDE2CFFA7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D9645-14B0-4895-BBD9-0911F1BD0120}" type="datetimeFigureOut">
              <a:rPr lang="es-HN" smtClean="0"/>
              <a:pPr/>
              <a:t>11/02/2011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768D4-E9E2-45BA-A798-93EBDE2CFFA7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D9645-14B0-4895-BBD9-0911F1BD0120}" type="datetimeFigureOut">
              <a:rPr lang="es-HN" smtClean="0"/>
              <a:pPr/>
              <a:t>11/02/2011</a:t>
            </a:fld>
            <a:endParaRPr lang="es-HN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768D4-E9E2-45BA-A798-93EBDE2CFFA7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D9645-14B0-4895-BBD9-0911F1BD0120}" type="datetimeFigureOut">
              <a:rPr lang="es-HN" smtClean="0"/>
              <a:pPr/>
              <a:t>11/02/2011</a:t>
            </a:fld>
            <a:endParaRPr lang="es-HN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768D4-E9E2-45BA-A798-93EBDE2CFFA7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D9645-14B0-4895-BBD9-0911F1BD0120}" type="datetimeFigureOut">
              <a:rPr lang="es-HN" smtClean="0"/>
              <a:pPr/>
              <a:t>11/02/2011</a:t>
            </a:fld>
            <a:endParaRPr lang="es-HN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768D4-E9E2-45BA-A798-93EBDE2CFFA7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D9645-14B0-4895-BBD9-0911F1BD0120}" type="datetimeFigureOut">
              <a:rPr lang="es-HN" smtClean="0"/>
              <a:pPr/>
              <a:t>11/02/2011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768D4-E9E2-45BA-A798-93EBDE2CFFA7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D9645-14B0-4895-BBD9-0911F1BD0120}" type="datetimeFigureOut">
              <a:rPr lang="es-HN" smtClean="0"/>
              <a:pPr/>
              <a:t>11/02/2011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768D4-E9E2-45BA-A798-93EBDE2CFFA7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E8D9645-14B0-4895-BBD9-0911F1BD0120}" type="datetimeFigureOut">
              <a:rPr lang="es-HN" smtClean="0"/>
              <a:pPr/>
              <a:t>11/02/2011</a:t>
            </a:fld>
            <a:endParaRPr lang="es-HN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HN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F2768D4-E9E2-45BA-A798-93EBDE2CFFA7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HN" dirty="0" smtClean="0"/>
              <a:t>Situación Problema</a:t>
            </a:r>
            <a:endParaRPr lang="es-HN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HN" dirty="0" smtClean="0"/>
              <a:t>¿Las formas de evaluación y enseñanza son el fracaso para los estudiantes que cursan el espacio pedagógico de español?</a:t>
            </a:r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HN" dirty="0" smtClean="0"/>
              <a:t>ABP aplicado a la valoración de lecturas</a:t>
            </a:r>
            <a:endParaRPr lang="es-HN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4834"/>
                <a:gridCol w="532451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H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¿Tiene relación el contexto político, económico y social  presentado en la obra “Cuando las tarántulas atacan” de </a:t>
                      </a:r>
                      <a:r>
                        <a:rPr lang="es-HN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Longino</a:t>
                      </a:r>
                      <a:r>
                        <a:rPr lang="es-H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Becerra con la realidad actual de Honduras?</a:t>
                      </a:r>
                      <a:endParaRPr lang="es-HN" dirty="0"/>
                    </a:p>
                  </a:txBody>
                  <a:tcPr marL="83326" marR="83326"/>
                </a:tc>
                <a:tc hMerge="1">
                  <a:txBody>
                    <a:bodyPr/>
                    <a:lstStyle/>
                    <a:p>
                      <a:endParaRPr lang="es-H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>
                          <a:solidFill>
                            <a:schemeClr val="bg1"/>
                          </a:solidFill>
                        </a:rPr>
                        <a:t>Producto</a:t>
                      </a:r>
                      <a:endParaRPr lang="es-HN" dirty="0">
                        <a:solidFill>
                          <a:schemeClr val="bg1"/>
                        </a:solidFill>
                      </a:endParaRPr>
                    </a:p>
                  </a:txBody>
                  <a:tcPr marL="83326" marR="83326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>
                          <a:solidFill>
                            <a:schemeClr val="bg1"/>
                          </a:solidFill>
                        </a:rPr>
                        <a:t>Criterios</a:t>
                      </a:r>
                      <a:endParaRPr lang="es-HN" dirty="0">
                        <a:solidFill>
                          <a:schemeClr val="bg1"/>
                        </a:solidFill>
                      </a:endParaRPr>
                    </a:p>
                  </a:txBody>
                  <a:tcPr marL="83326" marR="83326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HN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Línea del tiempo.</a:t>
                      </a:r>
                      <a:endParaRPr lang="es-HN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s-HN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Debe comprender los eventos políticos, económicos y sociales durante la década de los 70 ´s, 80´s y la primera década del siglo XXI en Honduras.</a:t>
                      </a:r>
                      <a:endParaRPr lang="es-HN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HN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Biografía del Autor.</a:t>
                      </a:r>
                      <a:endParaRPr lang="es-HN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s-HN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Utilizar tres referencias bibliográficas citadas correctamente para fundamentar los datos investigados sobre el autor de la obra</a:t>
                      </a:r>
                      <a:endParaRPr lang="es-HN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HN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Argumento de la obra.</a:t>
                      </a:r>
                      <a:endParaRPr lang="es-HN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s-HN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Destacar lo más relevante que se manifiesta en la Narración de Gertrudis Lanza sobre la desaparición de su hijo.</a:t>
                      </a:r>
                      <a:endParaRPr lang="es-HN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HN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Entrevista.</a:t>
                      </a:r>
                      <a:endParaRPr lang="es-HN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s-HN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Realizar</a:t>
                      </a:r>
                      <a:r>
                        <a:rPr lang="es-HN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HN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una entrevista a una persona que haya vivido la persecución o familiar de uno de los desaparecidos en la década de los 80´s.</a:t>
                      </a:r>
                      <a:endParaRPr lang="es-HN" dirty="0"/>
                    </a:p>
                  </a:txBody>
                  <a:tcPr marL="83326" marR="8332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HN" dirty="0" smtClean="0"/>
              <a:t>ABP aplicado a la valoración de lecturas (continuación)</a:t>
            </a:r>
            <a:endParaRPr lang="es-HN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659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4834"/>
                <a:gridCol w="532451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H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¿Tiene relación el contexto político, económico y social  presentado en la obra “Cuando las tarántulas atacan” de </a:t>
                      </a:r>
                      <a:r>
                        <a:rPr lang="es-HN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Longino</a:t>
                      </a:r>
                      <a:r>
                        <a:rPr lang="es-H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Becerra con la realidad actual de Honduras?</a:t>
                      </a:r>
                      <a:endParaRPr lang="es-HN" dirty="0"/>
                    </a:p>
                  </a:txBody>
                  <a:tcPr marL="83326" marR="83326"/>
                </a:tc>
                <a:tc hMerge="1">
                  <a:txBody>
                    <a:bodyPr/>
                    <a:lstStyle/>
                    <a:p>
                      <a:endParaRPr lang="es-H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>
                          <a:solidFill>
                            <a:schemeClr val="bg1"/>
                          </a:solidFill>
                        </a:rPr>
                        <a:t>Producto</a:t>
                      </a:r>
                      <a:endParaRPr lang="es-HN" dirty="0">
                        <a:solidFill>
                          <a:schemeClr val="bg1"/>
                        </a:solidFill>
                      </a:endParaRPr>
                    </a:p>
                  </a:txBody>
                  <a:tcPr marL="83326" marR="83326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>
                          <a:solidFill>
                            <a:schemeClr val="bg1"/>
                          </a:solidFill>
                        </a:rPr>
                        <a:t>Criterios</a:t>
                      </a:r>
                      <a:endParaRPr lang="es-HN" dirty="0">
                        <a:solidFill>
                          <a:schemeClr val="bg1"/>
                        </a:solidFill>
                      </a:endParaRPr>
                    </a:p>
                  </a:txBody>
                  <a:tcPr marL="83326" marR="83326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HN" dirty="0" smtClean="0"/>
                        <a:t>Recortes</a:t>
                      </a:r>
                      <a:endParaRPr lang="es-HN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s-HN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Seleccione 10 noticias o relatos de periódicos sobre de los sucesos ocurridos a partir del 28 de junio que tengan relación </a:t>
                      </a:r>
                      <a:r>
                        <a:rPr lang="es-HN" sz="1800" i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 desapariciones,  </a:t>
                      </a:r>
                      <a:r>
                        <a:rPr lang="es-HN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persecuciones o violación a los derechos  humanos.</a:t>
                      </a:r>
                      <a:endParaRPr lang="es-HN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H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Temática </a:t>
                      </a: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s-HN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Definir el tema central de la obra y los subtemas más</a:t>
                      </a:r>
                      <a:r>
                        <a:rPr lang="es-HN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</a:t>
                      </a:r>
                      <a:r>
                        <a:rPr lang="es-HN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elevantes</a:t>
                      </a:r>
                    </a:p>
                  </a:txBody>
                  <a:tcPr marL="62495" marR="62495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Personajes.</a:t>
                      </a: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r>
                        <a:rPr lang="es-HN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Enlistar y elaborar una pequeña descripción de los personajes principales y secundarios de la obra.</a:t>
                      </a:r>
                      <a:endParaRPr lang="es-HN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Tiempo.</a:t>
                      </a: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r>
                        <a:rPr lang="es-HN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Describir los tiempos: Cronológico, Histórico, Subjetivo, Ambiental, Gramatical, ejemplificados con un fragmento de la obra.</a:t>
                      </a:r>
                      <a:endParaRPr lang="es-HN" dirty="0"/>
                    </a:p>
                  </a:txBody>
                  <a:tcPr marL="83326" marR="8332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HN" dirty="0" smtClean="0"/>
              <a:t>ABP aplicado a la valoración de lecturas (continuación)</a:t>
            </a:r>
            <a:endParaRPr lang="es-HN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101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4834"/>
                <a:gridCol w="532451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H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¿Tiene relación el contexto político, económico y social  presentado en la obra “Cuando las tarántulas atacan” de </a:t>
                      </a:r>
                      <a:r>
                        <a:rPr lang="es-HN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Longino</a:t>
                      </a:r>
                      <a:r>
                        <a:rPr lang="es-H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Becerra con la realidad actual de Honduras?</a:t>
                      </a:r>
                      <a:endParaRPr lang="es-HN" dirty="0"/>
                    </a:p>
                  </a:txBody>
                  <a:tcPr marL="83326" marR="83326"/>
                </a:tc>
                <a:tc hMerge="1">
                  <a:txBody>
                    <a:bodyPr/>
                    <a:lstStyle/>
                    <a:p>
                      <a:endParaRPr lang="es-H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>
                          <a:solidFill>
                            <a:schemeClr val="bg1"/>
                          </a:solidFill>
                        </a:rPr>
                        <a:t>Producto</a:t>
                      </a:r>
                      <a:endParaRPr lang="es-HN" dirty="0">
                        <a:solidFill>
                          <a:schemeClr val="bg1"/>
                        </a:solidFill>
                      </a:endParaRPr>
                    </a:p>
                  </a:txBody>
                  <a:tcPr marL="83326" marR="83326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dirty="0" smtClean="0">
                          <a:solidFill>
                            <a:schemeClr val="bg1"/>
                          </a:solidFill>
                        </a:rPr>
                        <a:t>Criterios</a:t>
                      </a:r>
                      <a:endParaRPr lang="es-HN" dirty="0">
                        <a:solidFill>
                          <a:schemeClr val="bg1"/>
                        </a:solidFill>
                      </a:endParaRPr>
                    </a:p>
                  </a:txBody>
                  <a:tcPr marL="83326" marR="83326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HN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Espacio.</a:t>
                      </a:r>
                      <a:endParaRPr lang="es-HN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es-HN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Describa el lugar donde se desarrolla la obra. Incluya fragmentos para fundamentar.</a:t>
                      </a:r>
                      <a:endParaRPr lang="es-HN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HN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Comentario Crítico.</a:t>
                      </a:r>
                      <a:endParaRPr lang="es-HN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s-HN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Una vez realizado lo anterior elaborar un comentario crítico de una página en el cual destaque la relación que tiene el contexto de las décadas 70´s y 80´s con la primera década del siglo XXI basándose  la obra estudiada.</a:t>
                      </a:r>
                    </a:p>
                  </a:txBody>
                  <a:tcPr marL="62495" marR="62495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HN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Informe escrito.</a:t>
                      </a:r>
                      <a:endParaRPr lang="es-HN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r>
                        <a:rPr lang="es-HN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Elabore un informe escrito que contenga portada, índice, cuerpo,  conclusión (el comentario crítico) y anexos (Entrevistas y recortes)</a:t>
                      </a:r>
                      <a:endParaRPr lang="es-HN" dirty="0"/>
                    </a:p>
                  </a:txBody>
                  <a:tcPr marL="83326" marR="8332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 smtClean="0"/>
              <a:t>Conclusiones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HN" dirty="0"/>
              <a:t>El valor fundamental </a:t>
            </a:r>
            <a:r>
              <a:rPr lang="es-HN" dirty="0" smtClean="0"/>
              <a:t>del ABP es </a:t>
            </a:r>
            <a:r>
              <a:rPr lang="es-HN" dirty="0"/>
              <a:t>la construcción del conocimiento</a:t>
            </a:r>
            <a:r>
              <a:rPr lang="es-HN" dirty="0" smtClean="0"/>
              <a:t>.</a:t>
            </a:r>
          </a:p>
          <a:p>
            <a:r>
              <a:rPr lang="es-HN" dirty="0" smtClean="0"/>
              <a:t>El </a:t>
            </a:r>
            <a:r>
              <a:rPr lang="es-HN" dirty="0"/>
              <a:t>alumno desarrolla las competencias </a:t>
            </a:r>
            <a:r>
              <a:rPr lang="es-HN" dirty="0" smtClean="0"/>
              <a:t>cognitivolingüísticas.</a:t>
            </a:r>
          </a:p>
          <a:p>
            <a:r>
              <a:rPr lang="es-HN" dirty="0" smtClean="0"/>
              <a:t>Las formas alternativas de evaluación son estrategias atractivas para el alumno y el docente porque el proceso de E-A es mas dinámico.</a:t>
            </a:r>
          </a:p>
          <a:p>
            <a:r>
              <a:rPr lang="es-HN" dirty="0" smtClean="0"/>
              <a:t>Las formas de evaluación y enseñanza tradicionales son el fracaso para los estudiantes que cursan el espacio pedagógico de español. </a:t>
            </a:r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HN" dirty="0" smtClean="0"/>
              <a:t>Hipótesis </a:t>
            </a:r>
            <a:r>
              <a:rPr lang="es-HN" dirty="0"/>
              <a:t/>
            </a:r>
            <a:br>
              <a:rPr lang="es-HN" dirty="0"/>
            </a:br>
            <a:endParaRPr lang="es-HN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HN" b="1" dirty="0" smtClean="0"/>
              <a:t>Las formas tradicionales de evaluación limitan el desarrollo óptimo del proceso de enseñanza – aprendizaje y provocan un progreso mental pasivo en el alumno.</a:t>
            </a:r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HN" dirty="0" smtClean="0"/>
              <a:t>Definición de contenidos de búsqueda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HN" dirty="0" smtClean="0"/>
              <a:t>Educación basada en competencias.</a:t>
            </a:r>
          </a:p>
          <a:p>
            <a:pPr lvl="1"/>
            <a:r>
              <a:rPr lang="es-HN" dirty="0" smtClean="0"/>
              <a:t>Pilares de la educación (Saber conocer, saber hacer, saber ser y saber convivir)</a:t>
            </a:r>
          </a:p>
          <a:p>
            <a:r>
              <a:rPr lang="es-HN" dirty="0" smtClean="0"/>
              <a:t>Formas alternativas de evaluación.</a:t>
            </a:r>
          </a:p>
          <a:p>
            <a:pPr lvl="1"/>
            <a:r>
              <a:rPr lang="es-HN" dirty="0" smtClean="0"/>
              <a:t>Aprendizaje basado en problemas, estudio de casos y aprendizaje basado en proyectos.</a:t>
            </a:r>
          </a:p>
          <a:p>
            <a:r>
              <a:rPr lang="es-HN" dirty="0" smtClean="0"/>
              <a:t> Secuencias didácticas para aprender a escribir</a:t>
            </a:r>
          </a:p>
          <a:p>
            <a:pPr lvl="1"/>
            <a:r>
              <a:rPr lang="es-HN" dirty="0" smtClean="0"/>
              <a:t>Estudios sobre la composición escrita, modelo cognitivo en la producción de textos, clasificación de los textos y comprensión de la producción </a:t>
            </a:r>
          </a:p>
          <a:p>
            <a:pPr lvl="1"/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 smtClean="0"/>
              <a:t>Reporte de análisis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HN" dirty="0" smtClean="0"/>
              <a:t>Posibles causas:</a:t>
            </a:r>
          </a:p>
          <a:p>
            <a:pPr lvl="1"/>
            <a:r>
              <a:rPr lang="es-HN" dirty="0" smtClean="0"/>
              <a:t>Falta de capacitación para el manejo de nueva metodologías con orientación constructivista.</a:t>
            </a:r>
          </a:p>
          <a:p>
            <a:pPr lvl="1"/>
            <a:r>
              <a:rPr lang="es-HN" dirty="0" smtClean="0"/>
              <a:t>Predilección por las metodologías tradicionales.</a:t>
            </a:r>
          </a:p>
          <a:p>
            <a:pPr lvl="1"/>
            <a:r>
              <a:rPr lang="es-HN" dirty="0" smtClean="0"/>
              <a:t>Poco </a:t>
            </a:r>
            <a:r>
              <a:rPr lang="es-HN" dirty="0"/>
              <a:t>compromiso y liderazgo del docente para lograr  la calidad </a:t>
            </a:r>
            <a:r>
              <a:rPr lang="es-HN" dirty="0" smtClean="0"/>
              <a:t>educativa.</a:t>
            </a:r>
          </a:p>
          <a:p>
            <a:pPr lvl="1"/>
            <a:r>
              <a:rPr lang="es-HN" dirty="0" smtClean="0"/>
              <a:t>Desarrollo </a:t>
            </a:r>
            <a:r>
              <a:rPr lang="es-HN" dirty="0"/>
              <a:t>del proceso educativo desvinculado del contexto en que se vive</a:t>
            </a:r>
            <a:endParaRPr lang="es-HN" dirty="0" smtClean="0"/>
          </a:p>
          <a:p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 smtClean="0"/>
              <a:t>Reporte de análisis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HN" dirty="0" smtClean="0"/>
              <a:t>La evaluación en el espacio pedagógico de español:</a:t>
            </a:r>
          </a:p>
          <a:p>
            <a:pPr lvl="1"/>
            <a:r>
              <a:rPr lang="es-HN" dirty="0" smtClean="0"/>
              <a:t>Controles de lectura engorrosos</a:t>
            </a:r>
          </a:p>
          <a:p>
            <a:pPr lvl="1"/>
            <a:r>
              <a:rPr lang="es-HN" dirty="0" smtClean="0"/>
              <a:t>Pruebas estrictamente memorísticas.</a:t>
            </a:r>
          </a:p>
          <a:p>
            <a:pPr lvl="1"/>
            <a:r>
              <a:rPr lang="es-HN" dirty="0" smtClean="0"/>
              <a:t>Tareas con fin </a:t>
            </a:r>
            <a:r>
              <a:rPr lang="es-HN" dirty="0" err="1" smtClean="0"/>
              <a:t>sumativo</a:t>
            </a:r>
            <a:r>
              <a:rPr lang="es-HN" dirty="0" smtClean="0"/>
              <a:t> </a:t>
            </a:r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 smtClean="0"/>
              <a:t>Reporte de análisis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HN" dirty="0" smtClean="0"/>
              <a:t>Posibles Soluciones:</a:t>
            </a:r>
          </a:p>
          <a:p>
            <a:pPr lvl="1"/>
            <a:r>
              <a:rPr lang="es-HN" dirty="0" smtClean="0"/>
              <a:t>El trabajo en equipo al momento de planificar las clases.</a:t>
            </a:r>
          </a:p>
          <a:p>
            <a:pPr lvl="1"/>
            <a:r>
              <a:rPr lang="es-HN" dirty="0" smtClean="0"/>
              <a:t>Capacitación  secuencial con reporte de resultados</a:t>
            </a:r>
          </a:p>
          <a:p>
            <a:pPr lvl="1"/>
            <a:r>
              <a:rPr lang="es-HN" dirty="0" smtClean="0"/>
              <a:t>Adaptación de contenidos a las competencias que se pretende alcanzar</a:t>
            </a:r>
          </a:p>
          <a:p>
            <a:pPr lvl="1"/>
            <a:r>
              <a:rPr lang="es-HN" dirty="0" smtClean="0"/>
              <a:t>Vincular el  proceso educativo con la realidad nacional.</a:t>
            </a:r>
          </a:p>
          <a:p>
            <a:pPr lvl="1"/>
            <a:r>
              <a:rPr lang="es-HN" dirty="0" smtClean="0"/>
              <a:t>Aplicación de formas alternativas de evaluación </a:t>
            </a:r>
          </a:p>
          <a:p>
            <a:pPr lvl="1"/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HN" dirty="0" smtClean="0"/>
              <a:t>Propuesta.</a:t>
            </a:r>
            <a:endParaRPr lang="es-HN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HN" b="1" dirty="0"/>
              <a:t>El  Aprendizaje Basado en Problemas como forma alternativa de evaluación  en  la construcción del conocimiento en el espacio pedagógico de español.</a:t>
            </a:r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HN" dirty="0" smtClean="0"/>
              <a:t>Aprendizaje basado en problemas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HN" dirty="0"/>
              <a:t>El aprendizaje basado en problemas o comúnmente conocido como ABP es una forma alternativa de evaluación que se caracteriza por desarrollar la habilidad de hacer preguntas para buscar información y encontrar alternativas o posibles soluciones a un problema determinado.</a:t>
            </a:r>
          </a:p>
          <a:p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HN" dirty="0" smtClean="0"/>
              <a:t>ABP aplicado a la valoración de lecturas.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HN" dirty="0" smtClean="0"/>
              <a:t>En el espacio pedagógico de español, se puede implementar este tipo de evaluación para la valoración de lecturas hechas por los alumnos en forma de preguntas que pueden estar enfocadas en:</a:t>
            </a:r>
          </a:p>
          <a:p>
            <a:pPr lvl="1"/>
            <a:r>
              <a:rPr lang="es-HN" dirty="0" smtClean="0"/>
              <a:t>Aspectos históricos.</a:t>
            </a:r>
          </a:p>
          <a:p>
            <a:pPr lvl="1"/>
            <a:r>
              <a:rPr lang="es-HN" dirty="0" smtClean="0"/>
              <a:t> Aspectos existenciales.</a:t>
            </a:r>
          </a:p>
          <a:p>
            <a:pPr lvl="1"/>
            <a:r>
              <a:rPr lang="es-HN" dirty="0" smtClean="0"/>
              <a:t>Análisis de fondo y forma</a:t>
            </a:r>
          </a:p>
          <a:p>
            <a:pPr lvl="1"/>
            <a:endParaRPr lang="es-HN" dirty="0" smtClean="0"/>
          </a:p>
          <a:p>
            <a:endParaRPr lang="es-H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158</TotalTime>
  <Words>833</Words>
  <Application>Microsoft Office PowerPoint</Application>
  <PresentationFormat>Presentación en pantalla (4:3)</PresentationFormat>
  <Paragraphs>77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Solsticio</vt:lpstr>
      <vt:lpstr>Situación Problema</vt:lpstr>
      <vt:lpstr>Hipótesis  </vt:lpstr>
      <vt:lpstr>Definición de contenidos de búsqueda</vt:lpstr>
      <vt:lpstr>Reporte de análisis</vt:lpstr>
      <vt:lpstr>Reporte de análisis</vt:lpstr>
      <vt:lpstr>Reporte de análisis</vt:lpstr>
      <vt:lpstr>Propuesta.</vt:lpstr>
      <vt:lpstr>Aprendizaje basado en problemas</vt:lpstr>
      <vt:lpstr>ABP aplicado a la valoración de lecturas.</vt:lpstr>
      <vt:lpstr>ABP aplicado a la valoración de lecturas</vt:lpstr>
      <vt:lpstr>ABP aplicado a la valoración de lecturas (continuación)</vt:lpstr>
      <vt:lpstr>ABP aplicado a la valoración de lecturas (continuación)</vt:lpstr>
      <vt:lpstr>Conclusiones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Situación Problema</dc:title>
  <dc:creator>Andrés García</dc:creator>
  <cp:lastModifiedBy>Andrés García</cp:lastModifiedBy>
  <cp:revision>12</cp:revision>
  <dcterms:created xsi:type="dcterms:W3CDTF">2011-02-11T17:04:05Z</dcterms:created>
  <dcterms:modified xsi:type="dcterms:W3CDTF">2011-02-12T02:07:05Z</dcterms:modified>
</cp:coreProperties>
</file>